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Proxima Nov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roximaNova-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italic.fntdata"/><Relationship Id="rId25" Type="http://schemas.openxmlformats.org/officeDocument/2006/relationships/font" Target="fonts/ProximaNova-bold.fntdata"/><Relationship Id="rId27" Type="http://schemas.openxmlformats.org/officeDocument/2006/relationships/font" Target="fonts/ProximaNov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ital-forensics.sans.org/blog/2011/02/02/forensically-sound-mac-acquisition-target-mode" TargetMode="External"/><Relationship Id="rId3" Type="http://schemas.openxmlformats.org/officeDocument/2006/relationships/hyperlink" Target="https://accessdata.com/product-download/mac-os-10.5-and-10.6x-version-3.1.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orensicswiki.org/wiki/Digital_evidenc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f308536a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f308536a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suite of tools, intended to help archives and libraries </a:t>
            </a:r>
            <a:r>
              <a:rPr lang="en"/>
              <a:t>perform</a:t>
            </a:r>
            <a:r>
              <a:rPr lang="en"/>
              <a:t> digital forensic functions. Delivered as a VM or can be installed as “host” OS.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4f2f40e11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f2f40e11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f2f40e11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f2f40e11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f2f40e11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f2f40e11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4f2f40e11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4f2f40e11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f2f40e113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f2f40e11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Mac Mini (mid 2011) acquired with Rafael Lozano-Hemmer’s </a:t>
            </a:r>
            <a:r>
              <a:rPr i="1" lang="en">
                <a:solidFill>
                  <a:schemeClr val="dk1"/>
                </a:solidFill>
              </a:rPr>
              <a:t>Voice Array</a:t>
            </a:r>
            <a:r>
              <a:rPr lang="en">
                <a:solidFill>
                  <a:schemeClr val="dk1"/>
                </a:solidFill>
              </a:rPr>
              <a:t> was booted in target disk mode, following </a:t>
            </a:r>
            <a:r>
              <a:rPr lang="en" u="sng">
                <a:solidFill>
                  <a:srgbClr val="1155CC"/>
                </a:solidFill>
                <a:hlinkClick r:id="rId2"/>
              </a:rPr>
              <a:t>these instructions</a:t>
            </a:r>
            <a:r>
              <a:rPr lang="en">
                <a:solidFill>
                  <a:schemeClr val="dk1"/>
                </a:solidFill>
              </a:rPr>
              <a:t>, connected to the Hirshhorn media lab’s Mac Pro via FireWire 800 read/write blocker to USB, and, after outputting the directory structure of the machine using “tree,” we attempted to create a raw disk image using </a:t>
            </a:r>
            <a:r>
              <a:rPr lang="en" u="sng">
                <a:solidFill>
                  <a:srgbClr val="1155CC"/>
                </a:solidFill>
                <a:hlinkClick r:id="rId3"/>
              </a:rPr>
              <a:t>FTK Imager for Mac</a:t>
            </a:r>
            <a:r>
              <a:rPr lang="en">
                <a:solidFill>
                  <a:schemeClr val="dk1"/>
                </a:solidFill>
              </a:rPr>
              <a:t> with the following command:</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rgbClr val="FFFFFF"/>
                </a:solidFill>
                <a:highlight>
                  <a:schemeClr val="dk1"/>
                </a:highlight>
                <a:latin typeface="Consolas"/>
                <a:ea typeface="Consolas"/>
                <a:cs typeface="Consolas"/>
                <a:sym typeface="Consolas"/>
              </a:rPr>
              <a:t>sudo /Users/Briana/Downloads/ftkimager /dev/disk1 /Volumes/TBMA\ Drobo/Time\ Based\ Media\ Artwork/RLH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Left over night, the command failed after processing for close to 15 hours.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July 24-26, 2018</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Taylor Healy attempted to connect the Mac Mini to both of our Mac Pros via FireWire 800 with a thunderbolt adapter, and each time the machine froze. This mimics my experience at the DAM when attempting to connect Mac Minis in target disk mode from FireWire 800 to read/write blocker to FireWire 800 to destination computer. Contacted to Digital Intelligence to no avail. Regardless, successful raw disk image creation when connected over USB with FTK Imager for Mac, but it took 33 hours and about a 3.9 Mb/sec speed.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July 27-3, 2018</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Taylor attempts to create a EWF disk image of the same Mac Mini using Guymager. The 1st attempt froze, the “time remaining simply continued to climb” (again consistent with my results at the DAM). Taylor prevented the time out by running a 20-hour looped video at the same time as disk imaging, suggesting the issue had something to do with the computer going to sleep.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f2f40e11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f2f40e11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4f2f40e11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f2f40e11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f2f40e11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f2f40e11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504852e2d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504852e2d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f2f40e11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f2f40e11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f2f40e1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f2f40e1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52525"/>
                </a:solidFill>
                <a:highlight>
                  <a:srgbClr val="FFFFFF"/>
                </a:highlight>
              </a:rPr>
              <a:t>File system as “address book” for data, it explains where information is, how it is structured. Examples include FAT(12,16,32), HFS+, NTFS, ISO9660, etc.</a:t>
            </a:r>
            <a:endParaRPr sz="1050">
              <a:solidFill>
                <a:srgbClr val="252525"/>
              </a:solidFill>
              <a:highlight>
                <a:srgbClr val="FFFFFF"/>
              </a:highlight>
            </a:endParaRPr>
          </a:p>
          <a:p>
            <a:pPr indent="0" lvl="0" marL="0" rtl="0" algn="l">
              <a:spcBef>
                <a:spcPts val="0"/>
              </a:spcBef>
              <a:spcAft>
                <a:spcPts val="0"/>
              </a:spcAft>
              <a:buNone/>
            </a:pPr>
            <a:r>
              <a:t/>
            </a:r>
            <a:endParaRPr sz="1050">
              <a:solidFill>
                <a:srgbClr val="252525"/>
              </a:solidFill>
              <a:highlight>
                <a:srgbClr val="FFFFFF"/>
              </a:highlight>
            </a:endParaRPr>
          </a:p>
          <a:p>
            <a:pPr indent="0" lvl="0" marL="0" rtl="0" algn="l">
              <a:spcBef>
                <a:spcPts val="0"/>
              </a:spcBef>
              <a:spcAft>
                <a:spcPts val="0"/>
              </a:spcAft>
              <a:buNone/>
            </a:pPr>
            <a:r>
              <a:rPr lang="en" sz="1050">
                <a:solidFill>
                  <a:srgbClr val="252525"/>
                </a:solidFill>
                <a:highlight>
                  <a:srgbClr val="FFFFFF"/>
                </a:highlight>
              </a:rPr>
              <a:t>Digital Forensics - “Computer forensics is the practice of identifying, extracting and considering evidence from digital media such as computer hard drives. </a:t>
            </a:r>
            <a:r>
              <a:rPr lang="en" sz="1050" u="sng">
                <a:solidFill>
                  <a:srgbClr val="0B0080"/>
                </a:solidFill>
                <a:highlight>
                  <a:srgbClr val="FFFFFF"/>
                </a:highlight>
                <a:hlinkClick r:id="rId2"/>
              </a:rPr>
              <a:t>Digital evidence</a:t>
            </a:r>
            <a:r>
              <a:rPr lang="en" sz="1050">
                <a:solidFill>
                  <a:srgbClr val="252525"/>
                </a:solidFill>
                <a:highlight>
                  <a:srgbClr val="FFFFFF"/>
                </a:highlight>
              </a:rPr>
              <a:t> is both fragile and volatile and requires the attention of a certified specialist to ensure that materials of evidentiary value can be effectively isolated and extracted in a scientific manner that will bear the scrutiny of a court of law.”</a:t>
            </a:r>
            <a:endParaRPr sz="1050">
              <a:solidFill>
                <a:srgbClr val="252525"/>
              </a:solidFill>
              <a:highlight>
                <a:srgbClr val="FFFFFF"/>
              </a:highlight>
            </a:endParaRPr>
          </a:p>
          <a:p>
            <a:pPr indent="0" lvl="0" marL="0" rtl="0" algn="l">
              <a:spcBef>
                <a:spcPts val="0"/>
              </a:spcBef>
              <a:spcAft>
                <a:spcPts val="0"/>
              </a:spcAft>
              <a:buNone/>
            </a:pPr>
            <a:r>
              <a:t/>
            </a:r>
            <a:endParaRPr sz="1050">
              <a:solidFill>
                <a:srgbClr val="252525"/>
              </a:solidFill>
              <a:highlight>
                <a:srgbClr val="FFFFFF"/>
              </a:highlight>
            </a:endParaRPr>
          </a:p>
          <a:p>
            <a:pPr indent="0" lvl="0" marL="0" rtl="0" algn="l">
              <a:spcBef>
                <a:spcPts val="0"/>
              </a:spcBef>
              <a:spcAft>
                <a:spcPts val="0"/>
              </a:spcAft>
              <a:buNone/>
            </a:pPr>
            <a:r>
              <a:rPr lang="en" sz="1050">
                <a:solidFill>
                  <a:srgbClr val="252525"/>
                </a:solidFill>
                <a:highlight>
                  <a:srgbClr val="FFFFFF"/>
                </a:highlight>
              </a:rPr>
              <a:t>Disk Image</a:t>
            </a:r>
            <a:endParaRPr sz="1050">
              <a:solidFill>
                <a:srgbClr val="252525"/>
              </a:solidFill>
              <a:highlight>
                <a:srgbClr val="FFFFFF"/>
              </a:highlight>
            </a:endParaRPr>
          </a:p>
          <a:p>
            <a:pPr indent="0" lvl="0" marL="0" rtl="0" algn="l">
              <a:spcBef>
                <a:spcPts val="0"/>
              </a:spcBef>
              <a:spcAft>
                <a:spcPts val="0"/>
              </a:spcAft>
              <a:buNone/>
            </a:pPr>
            <a:r>
              <a:rPr lang="en" sz="1050">
                <a:solidFill>
                  <a:srgbClr val="252525"/>
                </a:solidFill>
                <a:highlight>
                  <a:srgbClr val="FFFFFF"/>
                </a:highlight>
              </a:rPr>
              <a:t>Telescopic difference between logical and physical disk images, physical gets more data, including deleted files, and unpartitioned space. Logical is the view a user would have of a drive if they were scrolling through “my computer.” Physical is a layer of abstraction above that.</a:t>
            </a:r>
            <a:endParaRPr sz="1050">
              <a:solidFill>
                <a:srgbClr val="252525"/>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f2f40e11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f2f40e11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4f2f40e11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4f2f40e11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f2f40e11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f2f40e11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f2f40e1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f2f40e1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f2f40e11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f2f40e11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SleuthKit is a set of open source tools for working with disk images, designed for the digital forensics community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Fiwalk, created around 2009 is short for “file and inode walk.” The program produces which produces detailed XML describing all of the partitions and files on a hard drive or disk image, as well as any extractable metadata from the document files themselves.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DFXML is a standardized XML output to aid with compatibility across outputs from different DF tools.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Dvdisaster creates “Error Correction Files” using Reed-Solomon error correction code, the application is currently set to use RS03. Some forms of optical media will have RS error correction code already, and the application is designed to scan for and record this code if present. Currently the interoperability of these files is unknown, but they can be used to supplement a damaged disc or disk image using dvdisaster.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04852e2d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04852e2d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mailto:eddy.colloton@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Proxima Nova"/>
                <a:ea typeface="Proxima Nova"/>
                <a:cs typeface="Proxima Nova"/>
                <a:sym typeface="Proxima Nova"/>
              </a:rPr>
              <a:t>Disk Imaging and BitCurator</a:t>
            </a:r>
            <a:endParaRPr b="1">
              <a:latin typeface="Proxima Nova"/>
              <a:ea typeface="Proxima Nova"/>
              <a:cs typeface="Proxima Nova"/>
              <a:sym typeface="Proxima Nova"/>
            </a:endParaRPr>
          </a:p>
          <a:p>
            <a:pPr indent="0" lvl="0" marL="0" rtl="0" algn="ctr">
              <a:spcBef>
                <a:spcPts val="0"/>
              </a:spcBef>
              <a:spcAft>
                <a:spcPts val="0"/>
              </a:spcAft>
              <a:buNone/>
            </a:pPr>
            <a:r>
              <a:rPr b="1" lang="en">
                <a:latin typeface="Proxima Nova"/>
                <a:ea typeface="Proxima Nova"/>
                <a:cs typeface="Proxima Nova"/>
                <a:sym typeface="Proxima Nova"/>
              </a:rPr>
              <a:t>@ the Hirshhorn</a:t>
            </a:r>
            <a:endParaRPr b="1">
              <a:latin typeface="Proxima Nova"/>
              <a:ea typeface="Proxima Nova"/>
              <a:cs typeface="Proxima Nova"/>
              <a:sym typeface="Proxima Nova"/>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NYU MIAP Handling Complex Media</a:t>
            </a:r>
            <a:endParaRPr>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February 19th, 2019</a:t>
            </a:r>
            <a:endParaRPr>
              <a:solidFill>
                <a:schemeClr val="dk1"/>
              </a:solidFill>
              <a:latin typeface="Proxima Nova"/>
              <a:ea typeface="Proxima Nova"/>
              <a:cs typeface="Proxima Nova"/>
              <a:sym typeface="Proxima Nova"/>
            </a:endParaRPr>
          </a:p>
          <a:p>
            <a:pPr indent="0" lvl="0" marL="0" rtl="0" algn="ctr">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Eddy Colloton</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BitCurator</a:t>
            </a:r>
            <a:endParaRPr>
              <a:latin typeface="Proxima Nova"/>
              <a:ea typeface="Proxima Nova"/>
              <a:cs typeface="Proxima Nova"/>
              <a:sym typeface="Proxima Nova"/>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endParaRPr/>
          </a:p>
        </p:txBody>
      </p:sp>
      <p:pic>
        <p:nvPicPr>
          <p:cNvPr id="116" name="Google Shape;116;p22"/>
          <p:cNvPicPr preferRelativeResize="0"/>
          <p:nvPr/>
        </p:nvPicPr>
        <p:blipFill rotWithShape="1">
          <a:blip r:embed="rId3">
            <a:alphaModFix/>
          </a:blip>
          <a:srcRect b="0" l="0" r="37150" t="0"/>
          <a:stretch/>
        </p:blipFill>
        <p:spPr>
          <a:xfrm>
            <a:off x="1698488" y="1554388"/>
            <a:ext cx="5747024" cy="261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BitCurator</a:t>
            </a:r>
            <a:endParaRPr>
              <a:latin typeface="Proxima Nova"/>
              <a:ea typeface="Proxima Nova"/>
              <a:cs typeface="Proxima Nova"/>
              <a:sym typeface="Proxima Nova"/>
            </a:endParaRPr>
          </a:p>
        </p:txBody>
      </p:sp>
      <p:sp>
        <p:nvSpPr>
          <p:cNvPr id="122" name="Google Shape;122;p23"/>
          <p:cNvSpPr txBox="1"/>
          <p:nvPr>
            <p:ph idx="1" type="body"/>
          </p:nvPr>
        </p:nvSpPr>
        <p:spPr>
          <a:xfrm>
            <a:off x="-284648" y="124524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Suite of tools including many just mentioned:</a:t>
            </a:r>
            <a:endParaRPr sz="2400">
              <a:solidFill>
                <a:schemeClr val="dk1"/>
              </a:solidFill>
            </a:endParaRPr>
          </a:p>
          <a:p>
            <a:pPr indent="-381000" lvl="0" marL="457200" rtl="0" algn="l">
              <a:spcBef>
                <a:spcPts val="160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ddrescue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Guymager</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EWF Lib</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Disktype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SleuthKit - mmls command</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FiWalk</a:t>
            </a:r>
            <a:endParaRPr sz="24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t/>
            </a:r>
            <a:endParaRPr>
              <a:solidFill>
                <a:schemeClr val="dk1"/>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latin typeface="Proxima Nova"/>
              <a:ea typeface="Proxima Nova"/>
              <a:cs typeface="Proxima Nova"/>
              <a:sym typeface="Proxima Nova"/>
            </a:endParaRPr>
          </a:p>
        </p:txBody>
      </p:sp>
      <p:sp>
        <p:nvSpPr>
          <p:cNvPr id="128" name="Google Shape;128;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Proxima Nova"/>
                <a:ea typeface="Proxima Nova"/>
                <a:cs typeface="Proxima Nova"/>
                <a:sym typeface="Proxima Nova"/>
              </a:rPr>
              <a:t> </a:t>
            </a:r>
            <a:endParaRPr>
              <a:latin typeface="Proxima Nova"/>
              <a:ea typeface="Proxima Nova"/>
              <a:cs typeface="Proxima Nova"/>
              <a:sym typeface="Proxima Nova"/>
            </a:endParaRPr>
          </a:p>
        </p:txBody>
      </p:sp>
      <p:pic>
        <p:nvPicPr>
          <p:cNvPr id="129" name="Google Shape;129;p24"/>
          <p:cNvPicPr preferRelativeResize="0"/>
          <p:nvPr/>
        </p:nvPicPr>
        <p:blipFill rotWithShape="1">
          <a:blip r:embed="rId3">
            <a:alphaModFix/>
          </a:blip>
          <a:srcRect b="16126" l="0" r="0" t="17454"/>
          <a:stretch/>
        </p:blipFill>
        <p:spPr>
          <a:xfrm>
            <a:off x="710600" y="1152475"/>
            <a:ext cx="7722801" cy="3416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latin typeface="Proxima Nova"/>
              <a:ea typeface="Proxima Nova"/>
              <a:cs typeface="Proxima Nova"/>
              <a:sym typeface="Proxima Nova"/>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Proxima Nova"/>
                <a:ea typeface="Proxima Nova"/>
                <a:cs typeface="Proxima Nova"/>
                <a:sym typeface="Proxima Nova"/>
              </a:rPr>
              <a:t> </a:t>
            </a:r>
            <a:endParaRPr>
              <a:latin typeface="Proxima Nova"/>
              <a:ea typeface="Proxima Nova"/>
              <a:cs typeface="Proxima Nova"/>
              <a:sym typeface="Proxima Nova"/>
            </a:endParaRPr>
          </a:p>
        </p:txBody>
      </p:sp>
      <p:pic>
        <p:nvPicPr>
          <p:cNvPr id="136" name="Google Shape;136;p25"/>
          <p:cNvPicPr preferRelativeResize="0"/>
          <p:nvPr/>
        </p:nvPicPr>
        <p:blipFill>
          <a:blip r:embed="rId3">
            <a:alphaModFix/>
          </a:blip>
          <a:stretch>
            <a:fillRect/>
          </a:stretch>
        </p:blipFill>
        <p:spPr>
          <a:xfrm>
            <a:off x="1024417" y="1152475"/>
            <a:ext cx="7095160" cy="3991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latin typeface="Proxima Nova"/>
              <a:ea typeface="Proxima Nova"/>
              <a:cs typeface="Proxima Nova"/>
              <a:sym typeface="Proxima Nova"/>
            </a:endParaRPr>
          </a:p>
        </p:txBody>
      </p:sp>
      <p:sp>
        <p:nvSpPr>
          <p:cNvPr id="142" name="Google Shape;142;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Mid-2011 Mac Mini</a:t>
            </a:r>
            <a:endParaRPr>
              <a:solidFill>
                <a:srgbClr val="000000"/>
              </a:solidFill>
              <a:latin typeface="Proxima Nova"/>
              <a:ea typeface="Proxima Nova"/>
              <a:cs typeface="Proxima Nova"/>
              <a:sym typeface="Proxima Nova"/>
            </a:endParaRPr>
          </a:p>
          <a:p>
            <a:pPr indent="-342900" lvl="0" marL="457200" rtl="0" algn="l">
              <a:spcBef>
                <a:spcPts val="0"/>
              </a:spcBef>
              <a:spcAft>
                <a:spcPts val="0"/>
              </a:spcAft>
              <a:buClr>
                <a:srgbClr val="000000"/>
              </a:buClr>
              <a:buSzPts val="1800"/>
              <a:buFont typeface="Proxima Nova"/>
              <a:buChar char="●"/>
            </a:pPr>
            <a:r>
              <a:rPr lang="en">
                <a:solidFill>
                  <a:srgbClr val="000000"/>
                </a:solidFill>
                <a:latin typeface="Proxima Nova"/>
                <a:ea typeface="Proxima Nova"/>
                <a:cs typeface="Proxima Nova"/>
                <a:sym typeface="Proxima Nova"/>
              </a:rPr>
              <a:t>Chose to image the drive in Target Disk Mode, rather than remove the hard drive</a:t>
            </a:r>
            <a:endParaRPr>
              <a:solidFill>
                <a:srgbClr val="000000"/>
              </a:solidFill>
              <a:latin typeface="Proxima Nova"/>
              <a:ea typeface="Proxima Nova"/>
              <a:cs typeface="Proxima Nova"/>
              <a:sym typeface="Proxima Nova"/>
            </a:endParaRPr>
          </a:p>
          <a:p>
            <a:pPr indent="0" lvl="0" marL="457200" rtl="0" algn="l">
              <a:spcBef>
                <a:spcPts val="1600"/>
              </a:spcBef>
              <a:spcAft>
                <a:spcPts val="1600"/>
              </a:spcAft>
              <a:buNone/>
            </a:pPr>
            <a:r>
              <a:t/>
            </a:r>
            <a:endParaRPr>
              <a:latin typeface="Proxima Nova"/>
              <a:ea typeface="Proxima Nova"/>
              <a:cs typeface="Proxima Nova"/>
              <a:sym typeface="Proxima Nova"/>
            </a:endParaRPr>
          </a:p>
        </p:txBody>
      </p:sp>
      <p:pic>
        <p:nvPicPr>
          <p:cNvPr id="143" name="Google Shape;143;p26"/>
          <p:cNvPicPr preferRelativeResize="0"/>
          <p:nvPr/>
        </p:nvPicPr>
        <p:blipFill>
          <a:blip r:embed="rId3">
            <a:alphaModFix/>
          </a:blip>
          <a:stretch>
            <a:fillRect/>
          </a:stretch>
        </p:blipFill>
        <p:spPr>
          <a:xfrm>
            <a:off x="2715811" y="2156350"/>
            <a:ext cx="3712374" cy="2783676"/>
          </a:xfrm>
          <a:prstGeom prst="rect">
            <a:avLst/>
          </a:prstGeom>
          <a:noFill/>
          <a:ln>
            <a:noFill/>
          </a:ln>
        </p:spPr>
      </p:pic>
      <p:sp>
        <p:nvSpPr>
          <p:cNvPr id="144" name="Google Shape;144;p26"/>
          <p:cNvSpPr/>
          <p:nvPr/>
        </p:nvSpPr>
        <p:spPr>
          <a:xfrm>
            <a:off x="3470155" y="976425"/>
            <a:ext cx="1719600" cy="51435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dk1"/>
                </a:solidFill>
                <a:latin typeface="Proxima Nova"/>
                <a:ea typeface="Proxima Nova"/>
                <a:cs typeface="Proxima Nova"/>
                <a:sym typeface="Proxima Nova"/>
              </a:rPr>
              <a:t>Issues with Guymager</a:t>
            </a:r>
            <a:endParaRPr>
              <a:solidFill>
                <a:schemeClr val="dk1"/>
              </a:solidFill>
              <a:latin typeface="Proxima Nova"/>
              <a:ea typeface="Proxima Nova"/>
              <a:cs typeface="Proxima Nova"/>
              <a:sym typeface="Proxima Nova"/>
            </a:endParaRPr>
          </a:p>
        </p:txBody>
      </p:sp>
      <p:pic>
        <p:nvPicPr>
          <p:cNvPr id="151" name="Google Shape;151;p27"/>
          <p:cNvPicPr preferRelativeResize="0"/>
          <p:nvPr/>
        </p:nvPicPr>
        <p:blipFill>
          <a:blip r:embed="rId3">
            <a:alphaModFix/>
          </a:blip>
          <a:stretch>
            <a:fillRect/>
          </a:stretch>
        </p:blipFill>
        <p:spPr>
          <a:xfrm>
            <a:off x="311700" y="1787788"/>
            <a:ext cx="8520598" cy="31373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p>
        </p:txBody>
      </p:sp>
      <p:sp>
        <p:nvSpPr>
          <p:cNvPr id="157" name="Google Shape;15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Created additional disk images with the Tx1 </a:t>
            </a:r>
            <a:r>
              <a:rPr lang="en">
                <a:solidFill>
                  <a:schemeClr val="dk1"/>
                </a:solidFill>
                <a:latin typeface="Proxima Nova"/>
                <a:ea typeface="Proxima Nova"/>
                <a:cs typeface="Proxima Nova"/>
                <a:sym typeface="Proxima Nova"/>
              </a:rPr>
              <a:t>Forensic</a:t>
            </a:r>
            <a:r>
              <a:rPr lang="en">
                <a:solidFill>
                  <a:schemeClr val="dk1"/>
                </a:solidFill>
                <a:latin typeface="Proxima Nova"/>
                <a:ea typeface="Proxima Nova"/>
                <a:cs typeface="Proxima Nova"/>
                <a:sym typeface="Proxima Nova"/>
              </a:rPr>
              <a:t> Imager</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Checksum mismatch</a:t>
            </a:r>
            <a:endParaRPr>
              <a:solidFill>
                <a:schemeClr val="dk1"/>
              </a:solidFill>
              <a:latin typeface="Proxima Nova"/>
              <a:ea typeface="Proxima Nova"/>
              <a:cs typeface="Proxima Nova"/>
              <a:sym typeface="Proxima Nova"/>
            </a:endParaRPr>
          </a:p>
          <a:p>
            <a:pPr indent="0" lvl="0" marL="0" rtl="0" algn="l">
              <a:spcBef>
                <a:spcPts val="1600"/>
              </a:spcBef>
              <a:spcAft>
                <a:spcPts val="1600"/>
              </a:spcAft>
              <a:buNone/>
            </a:pPr>
            <a:r>
              <a:t/>
            </a:r>
            <a:endParaRPr/>
          </a:p>
        </p:txBody>
      </p:sp>
      <p:pic>
        <p:nvPicPr>
          <p:cNvPr id="158" name="Google Shape;158;p28"/>
          <p:cNvPicPr preferRelativeResize="0"/>
          <p:nvPr/>
        </p:nvPicPr>
        <p:blipFill>
          <a:blip r:embed="rId3">
            <a:alphaModFix/>
          </a:blip>
          <a:stretch>
            <a:fillRect/>
          </a:stretch>
        </p:blipFill>
        <p:spPr>
          <a:xfrm>
            <a:off x="2576501" y="1221050"/>
            <a:ext cx="3990999" cy="3991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p>
        </p:txBody>
      </p:sp>
      <p:sp>
        <p:nvSpPr>
          <p:cNvPr id="164" name="Google Shape;16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Differencing</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Checksum manifests</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File list output</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“Diff-ing”</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FiWalk</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Python scripts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VBinDiff</a:t>
            </a:r>
            <a:endParaRPr sz="2400">
              <a:solidFill>
                <a:schemeClr val="dk1"/>
              </a:solidFill>
              <a:latin typeface="Proxima Nova"/>
              <a:ea typeface="Proxima Nova"/>
              <a:cs typeface="Proxima Nova"/>
              <a:sym typeface="Proxima Nova"/>
            </a:endParaRPr>
          </a:p>
        </p:txBody>
      </p:sp>
      <p:pic>
        <p:nvPicPr>
          <p:cNvPr id="165" name="Google Shape;165;p29"/>
          <p:cNvPicPr preferRelativeResize="0"/>
          <p:nvPr/>
        </p:nvPicPr>
        <p:blipFill>
          <a:blip r:embed="rId3">
            <a:alphaModFix/>
          </a:blip>
          <a:stretch>
            <a:fillRect/>
          </a:stretch>
        </p:blipFill>
        <p:spPr>
          <a:xfrm>
            <a:off x="3936500" y="1152475"/>
            <a:ext cx="3416401" cy="34164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Case Study - </a:t>
            </a:r>
            <a:r>
              <a:rPr i="1" lang="en">
                <a:latin typeface="Proxima Nova"/>
                <a:ea typeface="Proxima Nova"/>
                <a:cs typeface="Proxima Nova"/>
                <a:sym typeface="Proxima Nova"/>
              </a:rPr>
              <a:t>Voice Array</a:t>
            </a:r>
            <a:r>
              <a:rPr lang="en">
                <a:latin typeface="Proxima Nova"/>
                <a:ea typeface="Proxima Nova"/>
                <a:cs typeface="Proxima Nova"/>
                <a:sym typeface="Proxima Nova"/>
              </a:rPr>
              <a:t> by Lozano-Hemmer</a:t>
            </a:r>
            <a:endParaRPr/>
          </a:p>
        </p:txBody>
      </p:sp>
      <p:sp>
        <p:nvSpPr>
          <p:cNvPr id="171" name="Google Shape;171;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1"/>
                </a:solidFill>
                <a:latin typeface="Proxima Nova"/>
                <a:ea typeface="Proxima Nova"/>
                <a:cs typeface="Proxima Nova"/>
                <a:sym typeface="Proxima Nova"/>
              </a:rPr>
              <a:t>More to be done!</a:t>
            </a:r>
            <a:endParaRPr b="1" sz="30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rPr lang="en">
                <a:solidFill>
                  <a:schemeClr val="dk1"/>
                </a:solidFill>
                <a:latin typeface="Proxima Nova"/>
                <a:ea typeface="Proxima Nova"/>
                <a:cs typeface="Proxima Nova"/>
                <a:sym typeface="Proxima Nova"/>
              </a:rPr>
              <a:t>Hedging my bets with a Time Machine backup on a thumb drive...</a:t>
            </a:r>
            <a:endParaRPr>
              <a:solidFill>
                <a:schemeClr val="dk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Contact Me</a:t>
            </a:r>
            <a:endParaRPr>
              <a:latin typeface="Proxima Nova"/>
              <a:ea typeface="Proxima Nova"/>
              <a:cs typeface="Proxima Nova"/>
              <a:sym typeface="Proxima Nova"/>
            </a:endParaRPr>
          </a:p>
        </p:txBody>
      </p:sp>
      <p:sp>
        <p:nvSpPr>
          <p:cNvPr id="177" name="Google Shape;177;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Proxima Nova"/>
              <a:ea typeface="Proxima Nova"/>
              <a:cs typeface="Proxima Nova"/>
              <a:sym typeface="Proxima Nova"/>
            </a:endParaRPr>
          </a:p>
          <a:p>
            <a:pPr indent="0" lvl="0" marL="0" rtl="0" algn="ctr">
              <a:spcBef>
                <a:spcPts val="1600"/>
              </a:spcBef>
              <a:spcAft>
                <a:spcPts val="0"/>
              </a:spcAft>
              <a:buNone/>
            </a:pPr>
            <a:r>
              <a:rPr lang="en" sz="3000">
                <a:solidFill>
                  <a:schemeClr val="dk1"/>
                </a:solidFill>
                <a:latin typeface="Proxima Nova"/>
                <a:ea typeface="Proxima Nova"/>
                <a:cs typeface="Proxima Nova"/>
                <a:sym typeface="Proxima Nova"/>
              </a:rPr>
              <a:t>Eddy Colloton</a:t>
            </a:r>
            <a:endParaRPr sz="3000">
              <a:solidFill>
                <a:schemeClr val="dk1"/>
              </a:solidFill>
              <a:latin typeface="Proxima Nova"/>
              <a:ea typeface="Proxima Nova"/>
              <a:cs typeface="Proxima Nova"/>
              <a:sym typeface="Proxima Nova"/>
            </a:endParaRPr>
          </a:p>
          <a:p>
            <a:pPr indent="0" lvl="0" marL="0" rtl="0" algn="ctr">
              <a:spcBef>
                <a:spcPts val="1600"/>
              </a:spcBef>
              <a:spcAft>
                <a:spcPts val="0"/>
              </a:spcAft>
              <a:buNone/>
            </a:pPr>
            <a:r>
              <a:rPr lang="en" sz="3000" u="sng">
                <a:solidFill>
                  <a:schemeClr val="hlink"/>
                </a:solidFill>
                <a:latin typeface="Proxima Nova"/>
                <a:ea typeface="Proxima Nova"/>
                <a:cs typeface="Proxima Nova"/>
                <a:sym typeface="Proxima Nova"/>
                <a:hlinkClick r:id="rId3"/>
              </a:rPr>
              <a:t>eddy.colloton@gmail.com</a:t>
            </a:r>
            <a:endParaRPr sz="3000">
              <a:solidFill>
                <a:schemeClr val="dk1"/>
              </a:solidFill>
              <a:latin typeface="Proxima Nova"/>
              <a:ea typeface="Proxima Nova"/>
              <a:cs typeface="Proxima Nova"/>
              <a:sym typeface="Proxima Nova"/>
            </a:endParaRPr>
          </a:p>
          <a:p>
            <a:pPr indent="0" lvl="0" marL="0" rtl="0" algn="ctr">
              <a:spcBef>
                <a:spcPts val="1600"/>
              </a:spcBef>
              <a:spcAft>
                <a:spcPts val="1600"/>
              </a:spcAft>
              <a:buNone/>
            </a:pPr>
            <a:r>
              <a:rPr lang="en" sz="3000">
                <a:solidFill>
                  <a:schemeClr val="dk1"/>
                </a:solidFill>
                <a:latin typeface="Proxima Nova"/>
                <a:ea typeface="Proxima Nova"/>
                <a:cs typeface="Proxima Nova"/>
                <a:sym typeface="Proxima Nova"/>
              </a:rPr>
              <a:t>@eddycolloton</a:t>
            </a:r>
            <a:endParaRPr sz="3000">
              <a:solidFill>
                <a:schemeClr val="dk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About Me</a:t>
            </a:r>
            <a:endParaRPr>
              <a:latin typeface="Proxima Nova"/>
              <a:ea typeface="Proxima Nova"/>
              <a:cs typeface="Proxima Nova"/>
              <a:sym typeface="Proxima Nova"/>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Time Based Media Preservation </a:t>
            </a:r>
            <a:r>
              <a:rPr lang="en">
                <a:solidFill>
                  <a:schemeClr val="dk1"/>
                </a:solidFill>
                <a:latin typeface="Proxima Nova"/>
                <a:ea typeface="Proxima Nova"/>
                <a:cs typeface="Proxima Nova"/>
                <a:sym typeface="Proxima Nova"/>
              </a:rPr>
              <a:t>Specialist, Hirshhorn Museum</a:t>
            </a:r>
            <a:endParaRPr>
              <a:solidFill>
                <a:schemeClr val="dk1"/>
              </a:solidFill>
              <a:latin typeface="Proxima Nova"/>
              <a:ea typeface="Proxima Nova"/>
              <a:cs typeface="Proxima Nova"/>
              <a:sym typeface="Proxima Nova"/>
            </a:endParaRPr>
          </a:p>
          <a:p>
            <a:pPr indent="-342900" lvl="1" marL="9144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Disk imaging software-based artworks pre-ingest to DAMS</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Assistant Conservator, Denver Art Museum</a:t>
            </a:r>
            <a:endParaRPr>
              <a:solidFill>
                <a:schemeClr val="dk1"/>
              </a:solidFill>
              <a:latin typeface="Proxima Nova"/>
              <a:ea typeface="Proxima Nova"/>
              <a:cs typeface="Proxima Nova"/>
              <a:sym typeface="Proxima Nova"/>
            </a:endParaRPr>
          </a:p>
          <a:p>
            <a:pPr indent="-342900" lvl="1" marL="9144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SO MUCH disk imaging</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National Digital Stewardship Resident, Louisiana Public </a:t>
            </a:r>
            <a:r>
              <a:rPr lang="en">
                <a:solidFill>
                  <a:schemeClr val="dk1"/>
                </a:solidFill>
                <a:latin typeface="Proxima Nova"/>
                <a:ea typeface="Proxima Nova"/>
                <a:cs typeface="Proxima Nova"/>
                <a:sym typeface="Proxima Nova"/>
              </a:rPr>
              <a:t>Broadcasting</a:t>
            </a:r>
            <a:endParaRPr>
              <a:solidFill>
                <a:schemeClr val="dk1"/>
              </a:solidFill>
              <a:latin typeface="Proxima Nova"/>
              <a:ea typeface="Proxima Nova"/>
              <a:cs typeface="Proxima Nova"/>
              <a:sym typeface="Proxima Nova"/>
            </a:endParaRPr>
          </a:p>
          <a:p>
            <a:pPr indent="-342900" lvl="1" marL="9144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Researched disk imaging</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MIAP Student</a:t>
            </a:r>
            <a:endParaRPr>
              <a:solidFill>
                <a:schemeClr val="dk1"/>
              </a:solidFill>
              <a:latin typeface="Proxima Nova"/>
              <a:ea typeface="Proxima Nova"/>
              <a:cs typeface="Proxima Nova"/>
              <a:sym typeface="Proxima Nova"/>
            </a:endParaRPr>
          </a:p>
          <a:p>
            <a:pPr indent="-342900" lvl="1" marL="9144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Learned about disk imaging</a:t>
            </a:r>
            <a:endParaRPr sz="1800">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Time Based Media Technician, Los Angeles County Museum of Art</a:t>
            </a:r>
            <a:endParaRPr>
              <a:solidFill>
                <a:schemeClr val="dk1"/>
              </a:solidFill>
              <a:latin typeface="Proxima Nova"/>
              <a:ea typeface="Proxima Nova"/>
              <a:cs typeface="Proxima Nova"/>
              <a:sym typeface="Proxima Nova"/>
            </a:endParaRPr>
          </a:p>
          <a:p>
            <a:pPr indent="-342900" lvl="1" marL="914400" rtl="0" algn="l">
              <a:spcBef>
                <a:spcPts val="0"/>
              </a:spcBef>
              <a:spcAft>
                <a:spcPts val="0"/>
              </a:spcAft>
              <a:buClr>
                <a:schemeClr val="dk1"/>
              </a:buClr>
              <a:buSzPts val="1800"/>
              <a:buFont typeface="Proxima Nova"/>
              <a:buChar char="○"/>
            </a:pPr>
            <a:r>
              <a:rPr lang="en" sz="1800">
                <a:solidFill>
                  <a:schemeClr val="dk1"/>
                </a:solidFill>
                <a:latin typeface="Proxima Nova"/>
                <a:ea typeface="Proxima Nova"/>
                <a:cs typeface="Proxima Nova"/>
                <a:sym typeface="Proxima Nova"/>
              </a:rPr>
              <a:t>Didn’t know about disk imaging</a:t>
            </a:r>
            <a:endParaRPr sz="1800">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Definitions</a:t>
            </a:r>
            <a:endParaRPr>
              <a:latin typeface="Proxima Nova"/>
              <a:ea typeface="Proxima Nova"/>
              <a:cs typeface="Proxima Nova"/>
              <a:sym typeface="Proxima Nova"/>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Virtual Machine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File System</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Sectors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Digital Forensics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Disk Image</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Logical Disk Image</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Physical Disk Image</a:t>
            </a:r>
            <a:endParaRPr sz="2400">
              <a:solidFill>
                <a:schemeClr val="dk1"/>
              </a:solidFill>
              <a:latin typeface="Proxima Nova"/>
              <a:ea typeface="Proxima Nova"/>
              <a:cs typeface="Proxima Nova"/>
              <a:sym typeface="Proxima Nova"/>
            </a:endParaRPr>
          </a:p>
        </p:txBody>
      </p:sp>
      <p:pic>
        <p:nvPicPr>
          <p:cNvPr id="68" name="Google Shape;68;p15"/>
          <p:cNvPicPr preferRelativeResize="0"/>
          <p:nvPr/>
        </p:nvPicPr>
        <p:blipFill>
          <a:blip r:embed="rId3">
            <a:alphaModFix/>
          </a:blip>
          <a:stretch>
            <a:fillRect/>
          </a:stretch>
        </p:blipFill>
        <p:spPr>
          <a:xfrm>
            <a:off x="4000500" y="223350"/>
            <a:ext cx="51435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Why Disk Image?</a:t>
            </a:r>
            <a:endParaRPr>
              <a:latin typeface="Proxima Nova"/>
              <a:ea typeface="Proxima Nova"/>
              <a:cs typeface="Proxima Nova"/>
              <a:sym typeface="Proxima Nova"/>
            </a:endParaRPr>
          </a:p>
        </p:txBody>
      </p:sp>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Sector verification - whether you keep the disk image or not, disk imaging is a safe way of moving media off of a volume as it creates a bit-for-bit* copy of the original volume</a:t>
            </a:r>
            <a:endParaRPr sz="2000">
              <a:solidFill>
                <a:schemeClr val="dk1"/>
              </a:solidFill>
              <a:latin typeface="Proxima Nova"/>
              <a:ea typeface="Proxima Nova"/>
              <a:cs typeface="Proxima Nova"/>
              <a:sym typeface="Proxima Nova"/>
            </a:endParaRPr>
          </a:p>
          <a:p>
            <a:pPr indent="-355600" lvl="1" marL="9144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*assuming nothing goes wrong</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Preserve original file system - prevents issues with special characters in file names, and in the case of cd-roms, can protect against accidentally creating inaccurate sector addresses</a:t>
            </a:r>
            <a:endParaRPr sz="2000">
              <a:solidFill>
                <a:schemeClr val="dk1"/>
              </a:solidFill>
              <a:latin typeface="Proxima Nova"/>
              <a:ea typeface="Proxima Nova"/>
              <a:cs typeface="Proxima Nova"/>
              <a:sym typeface="Proxima Nova"/>
            </a:endParaRPr>
          </a:p>
          <a:p>
            <a:pPr indent="-355600" lvl="0" marL="457200" rtl="0" algn="l">
              <a:spcBef>
                <a:spcPts val="0"/>
              </a:spcBef>
              <a:spcAft>
                <a:spcPts val="0"/>
              </a:spcAft>
              <a:buClr>
                <a:schemeClr val="dk1"/>
              </a:buClr>
              <a:buSzPts val="2000"/>
              <a:buFont typeface="Proxima Nova"/>
              <a:buChar char="●"/>
            </a:pPr>
            <a:r>
              <a:rPr lang="en" sz="2000">
                <a:solidFill>
                  <a:schemeClr val="dk1"/>
                </a:solidFill>
                <a:latin typeface="Proxima Nova"/>
                <a:ea typeface="Proxima Nova"/>
                <a:cs typeface="Proxima Nova"/>
                <a:sym typeface="Proxima Nova"/>
              </a:rPr>
              <a:t>Maintain directory structure and file names - very important for websites and software</a:t>
            </a:r>
            <a:endParaRPr sz="2000">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Why Disk Image?</a:t>
            </a:r>
            <a:endParaRPr>
              <a:latin typeface="Proxima Nova"/>
              <a:ea typeface="Proxima Nova"/>
              <a:cs typeface="Proxima Nova"/>
              <a:sym typeface="Proxima Nova"/>
            </a:endParaRPr>
          </a:p>
        </p:txBody>
      </p:sp>
      <p:sp>
        <p:nvSpPr>
          <p:cNvPr id="80" name="Google Shape;80;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Allow for write-</a:t>
            </a:r>
            <a:r>
              <a:rPr lang="en" sz="2400">
                <a:solidFill>
                  <a:schemeClr val="dk1"/>
                </a:solidFill>
                <a:latin typeface="Proxima Nova"/>
                <a:ea typeface="Proxima Nova"/>
                <a:cs typeface="Proxima Nova"/>
                <a:sym typeface="Proxima Nova"/>
              </a:rPr>
              <a:t>protected access to identical copies</a:t>
            </a:r>
            <a:r>
              <a:rPr lang="en" sz="2400">
                <a:solidFill>
                  <a:schemeClr val="dk1"/>
                </a:solidFill>
                <a:latin typeface="Proxima Nova"/>
                <a:ea typeface="Proxima Nova"/>
                <a:cs typeface="Proxima Nova"/>
                <a:sym typeface="Proxima Nova"/>
              </a:rPr>
              <a:t> of the original volume</a:t>
            </a:r>
            <a:endParaRPr sz="2400">
              <a:solidFill>
                <a:schemeClr val="dk1"/>
              </a:solidFill>
              <a:latin typeface="Proxima Nova"/>
              <a:ea typeface="Proxima Nova"/>
              <a:cs typeface="Proxima Nova"/>
              <a:sym typeface="Proxima Nova"/>
            </a:endParaRPr>
          </a:p>
        </p:txBody>
      </p:sp>
      <p:pic>
        <p:nvPicPr>
          <p:cNvPr id="81" name="Google Shape;81;p17"/>
          <p:cNvPicPr preferRelativeResize="0"/>
          <p:nvPr/>
        </p:nvPicPr>
        <p:blipFill>
          <a:blip r:embed="rId3">
            <a:alphaModFix/>
          </a:blip>
          <a:stretch>
            <a:fillRect/>
          </a:stretch>
        </p:blipFill>
        <p:spPr>
          <a:xfrm>
            <a:off x="2974650" y="1887075"/>
            <a:ext cx="3194700" cy="319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Proxima Nova"/>
                <a:ea typeface="Proxima Nova"/>
                <a:cs typeface="Proxima Nova"/>
                <a:sym typeface="Proxima Nova"/>
              </a:rPr>
              <a:t>Software tools for Disk Imaging</a:t>
            </a:r>
            <a:endParaRPr>
              <a:latin typeface="Proxima Nova"/>
              <a:ea typeface="Proxima Nova"/>
              <a:cs typeface="Proxima Nova"/>
              <a:sym typeface="Proxima Nova"/>
            </a:endParaRPr>
          </a:p>
        </p:txBody>
      </p:sp>
      <p:sp>
        <p:nvSpPr>
          <p:cNvPr id="87" name="Google Shape;8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ddrescue</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Guymager</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FTK Imager</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Tableau Forensic Imager</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EWF Lib</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Kryoflux</a:t>
            </a:r>
            <a:endParaRPr>
              <a:solidFill>
                <a:schemeClr val="dk1"/>
              </a:solidFill>
              <a:latin typeface="Proxima Nova"/>
              <a:ea typeface="Proxima Nova"/>
              <a:cs typeface="Proxima Nova"/>
              <a:sym typeface="Proxima Nova"/>
            </a:endParaRPr>
          </a:p>
          <a:p>
            <a:pPr indent="-342900" lvl="0" marL="457200" rtl="0" algn="l">
              <a:spcBef>
                <a:spcPts val="0"/>
              </a:spcBef>
              <a:spcAft>
                <a:spcPts val="0"/>
              </a:spcAft>
              <a:buClr>
                <a:schemeClr val="dk1"/>
              </a:buClr>
              <a:buSzPts val="1800"/>
              <a:buFont typeface="Proxima Nova"/>
              <a:buChar char="●"/>
            </a:pPr>
            <a:r>
              <a:rPr lang="en">
                <a:solidFill>
                  <a:schemeClr val="dk1"/>
                </a:solidFill>
                <a:latin typeface="Proxima Nova"/>
                <a:ea typeface="Proxima Nova"/>
                <a:cs typeface="Proxima Nova"/>
                <a:sym typeface="Proxima Nova"/>
              </a:rPr>
              <a:t>Dvdisaster</a:t>
            </a:r>
            <a:endParaRPr>
              <a:latin typeface="Proxima Nova"/>
              <a:ea typeface="Proxima Nova"/>
              <a:cs typeface="Proxima Nova"/>
              <a:sym typeface="Proxima Nova"/>
            </a:endParaRPr>
          </a:p>
        </p:txBody>
      </p:sp>
      <p:pic>
        <p:nvPicPr>
          <p:cNvPr id="88" name="Google Shape;88;p18"/>
          <p:cNvPicPr preferRelativeResize="0"/>
          <p:nvPr/>
        </p:nvPicPr>
        <p:blipFill rotWithShape="1">
          <a:blip r:embed="rId3">
            <a:alphaModFix/>
          </a:blip>
          <a:srcRect b="2410" l="1236" r="1402" t="0"/>
          <a:stretch/>
        </p:blipFill>
        <p:spPr>
          <a:xfrm>
            <a:off x="3689600" y="1152475"/>
            <a:ext cx="5376676" cy="3911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Hardware Tools for Disk Imaging</a:t>
            </a:r>
            <a:endParaRPr>
              <a:latin typeface="Proxima Nova"/>
              <a:ea typeface="Proxima Nova"/>
              <a:cs typeface="Proxima Nova"/>
              <a:sym typeface="Proxima Nova"/>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Forensic Bridge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Hard Drive Enclosures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Anti-static Wrist Strap, Mat, and Bags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“Precision” Screwdriver kit for electronics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Stand-alone Forensic Imagers</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For floppy discs: Kryoflux</a:t>
            </a:r>
            <a:endParaRPr sz="2400">
              <a:solidFill>
                <a:schemeClr val="dk1"/>
              </a:solidFill>
              <a:latin typeface="Proxima Nova"/>
              <a:ea typeface="Proxima Nova"/>
              <a:cs typeface="Proxima Nova"/>
              <a:sym typeface="Proxima Nova"/>
            </a:endParaRPr>
          </a:p>
        </p:txBody>
      </p:sp>
      <p:pic>
        <p:nvPicPr>
          <p:cNvPr id="95" name="Google Shape;95;p19"/>
          <p:cNvPicPr preferRelativeResize="0"/>
          <p:nvPr/>
        </p:nvPicPr>
        <p:blipFill>
          <a:blip r:embed="rId3">
            <a:alphaModFix/>
          </a:blip>
          <a:stretch>
            <a:fillRect/>
          </a:stretch>
        </p:blipFill>
        <p:spPr>
          <a:xfrm>
            <a:off x="2067000" y="1434850"/>
            <a:ext cx="7890826" cy="4648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Metadata Tools for Disk Images</a:t>
            </a:r>
            <a:endParaRPr>
              <a:latin typeface="Proxima Nova"/>
              <a:ea typeface="Proxima Nova"/>
              <a:cs typeface="Proxima Nova"/>
              <a:sym typeface="Proxima Nova"/>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Imager “info file”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Disktype</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SleuthKit - mmls command</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FiWalk</a:t>
            </a:r>
            <a:endParaRPr sz="2400">
              <a:solidFill>
                <a:schemeClr val="dk1"/>
              </a:solidFill>
              <a:latin typeface="Proxima Nova"/>
              <a:ea typeface="Proxima Nova"/>
              <a:cs typeface="Proxima Nova"/>
              <a:sym typeface="Proxima Nova"/>
            </a:endParaRPr>
          </a:p>
          <a:p>
            <a:pPr indent="-381000" lvl="1" marL="9144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DFXML</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Dvdisaster Error Correction File?</a:t>
            </a:r>
            <a:endParaRPr sz="2400">
              <a:solidFill>
                <a:schemeClr val="dk1"/>
              </a:solidFill>
              <a:latin typeface="Proxima Nova"/>
              <a:ea typeface="Proxima Nova"/>
              <a:cs typeface="Proxima Nova"/>
              <a:sym typeface="Proxima Nova"/>
            </a:endParaRPr>
          </a:p>
        </p:txBody>
      </p:sp>
      <p:pic>
        <p:nvPicPr>
          <p:cNvPr id="102" name="Google Shape;102;p20"/>
          <p:cNvPicPr preferRelativeResize="0"/>
          <p:nvPr/>
        </p:nvPicPr>
        <p:blipFill rotWithShape="1">
          <a:blip r:embed="rId3">
            <a:alphaModFix/>
          </a:blip>
          <a:srcRect b="19980" l="0" r="0" t="0"/>
          <a:stretch/>
        </p:blipFill>
        <p:spPr>
          <a:xfrm flipH="1">
            <a:off x="5278826" y="1475925"/>
            <a:ext cx="3865174" cy="3092950"/>
          </a:xfrm>
          <a:prstGeom prst="rect">
            <a:avLst/>
          </a:prstGeom>
          <a:noFill/>
          <a:ln>
            <a:noFill/>
          </a:ln>
        </p:spPr>
      </p:pic>
      <p:pic>
        <p:nvPicPr>
          <p:cNvPr id="103" name="Google Shape;103;p20"/>
          <p:cNvPicPr preferRelativeResize="0"/>
          <p:nvPr/>
        </p:nvPicPr>
        <p:blipFill rotWithShape="1">
          <a:blip r:embed="rId4">
            <a:alphaModFix/>
          </a:blip>
          <a:srcRect b="0" l="0" r="0" t="81733"/>
          <a:stretch/>
        </p:blipFill>
        <p:spPr>
          <a:xfrm>
            <a:off x="5801875" y="4347975"/>
            <a:ext cx="3929649" cy="71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Disk Image Formats</a:t>
            </a:r>
            <a:endParaRPr>
              <a:latin typeface="Proxima Nova"/>
              <a:ea typeface="Proxima Nova"/>
              <a:cs typeface="Proxima Nova"/>
              <a:sym typeface="Proxima Nova"/>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Raw (a.k.a. dd) - Uncompressed, open</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EWF (a.k.a. E01) - Lossless compression, open</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DMG/IMG - Proprietary</a:t>
            </a:r>
            <a:endParaRPr sz="2400">
              <a:solidFill>
                <a:schemeClr val="dk1"/>
              </a:solidFill>
              <a:latin typeface="Proxima Nova"/>
              <a:ea typeface="Proxima Nova"/>
              <a:cs typeface="Proxima Nova"/>
              <a:sym typeface="Proxima Nova"/>
            </a:endParaRPr>
          </a:p>
          <a:p>
            <a:pPr indent="-381000" lvl="0" marL="457200" rtl="0" algn="l">
              <a:spcBef>
                <a:spcPts val="0"/>
              </a:spcBef>
              <a:spcAft>
                <a:spcPts val="0"/>
              </a:spcAft>
              <a:buClr>
                <a:schemeClr val="dk1"/>
              </a:buClr>
              <a:buSzPts val="2400"/>
              <a:buFont typeface="Proxima Nova"/>
              <a:buChar char="●"/>
            </a:pPr>
            <a:r>
              <a:rPr lang="en" sz="2400">
                <a:solidFill>
                  <a:schemeClr val="dk1"/>
                </a:solidFill>
                <a:latin typeface="Proxima Nova"/>
                <a:ea typeface="Proxima Nova"/>
                <a:cs typeface="Proxima Nova"/>
                <a:sym typeface="Proxima Nova"/>
              </a:rPr>
              <a:t>AFF - Lossless, open, currently deprecated</a:t>
            </a:r>
            <a:endParaRPr sz="2400">
              <a:solidFill>
                <a:schemeClr val="dk1"/>
              </a:solidFill>
              <a:latin typeface="Proxima Nova"/>
              <a:ea typeface="Proxima Nova"/>
              <a:cs typeface="Proxima Nova"/>
              <a:sym typeface="Proxima Nova"/>
            </a:endParaRPr>
          </a:p>
          <a:p>
            <a:pPr indent="0" lvl="0" marL="0" rtl="0" algn="l">
              <a:spcBef>
                <a:spcPts val="1600"/>
              </a:spcBef>
              <a:spcAft>
                <a:spcPts val="0"/>
              </a:spcAft>
              <a:buNone/>
            </a:pPr>
            <a:r>
              <a:rPr lang="en" sz="2400">
                <a:solidFill>
                  <a:schemeClr val="dk1"/>
                </a:solidFill>
                <a:latin typeface="Proxima Nova"/>
                <a:ea typeface="Proxima Nova"/>
                <a:cs typeface="Proxima Nova"/>
                <a:sym typeface="Proxima Nova"/>
              </a:rPr>
              <a:t>File extensions muddy the water! </a:t>
            </a:r>
            <a:endParaRPr sz="2400">
              <a:solidFill>
                <a:schemeClr val="dk1"/>
              </a:solidFill>
              <a:latin typeface="Proxima Nova"/>
              <a:ea typeface="Proxima Nova"/>
              <a:cs typeface="Proxima Nova"/>
              <a:sym typeface="Proxima Nova"/>
            </a:endParaRPr>
          </a:p>
          <a:p>
            <a:pPr indent="0" lvl="0" marL="0" rtl="0" algn="l">
              <a:spcBef>
                <a:spcPts val="1600"/>
              </a:spcBef>
              <a:spcAft>
                <a:spcPts val="1600"/>
              </a:spcAft>
              <a:buNone/>
            </a:pPr>
            <a:r>
              <a:rPr lang="en" sz="2400">
                <a:solidFill>
                  <a:schemeClr val="dk1"/>
                </a:solidFill>
                <a:latin typeface="Proxima Nova"/>
                <a:ea typeface="Proxima Nova"/>
                <a:cs typeface="Proxima Nova"/>
                <a:sym typeface="Proxima Nova"/>
              </a:rPr>
              <a:t>For example, “.IMG” can be raw. </a:t>
            </a:r>
            <a:endParaRPr sz="2400">
              <a:solidFill>
                <a:schemeClr val="dk1"/>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